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334" r:id="rId3"/>
    <p:sldId id="335" r:id="rId4"/>
    <p:sldId id="518" r:id="rId5"/>
    <p:sldId id="346" r:id="rId6"/>
    <p:sldId id="283" r:id="rId7"/>
    <p:sldId id="292" r:id="rId8"/>
    <p:sldId id="285" r:id="rId9"/>
    <p:sldId id="256" r:id="rId10"/>
    <p:sldId id="505" r:id="rId11"/>
    <p:sldId id="507" r:id="rId12"/>
    <p:sldId id="515" r:id="rId13"/>
    <p:sldId id="516" r:id="rId14"/>
    <p:sldId id="517" r:id="rId15"/>
    <p:sldId id="263" r:id="rId16"/>
  </p:sldIdLst>
  <p:sldSz cx="16257588" cy="12188825"/>
  <p:notesSz cx="6858000" cy="9144000"/>
  <p:defaultTextStyle>
    <a:defPPr>
      <a:defRPr lang="en-US"/>
    </a:defPPr>
    <a:lvl1pPr marL="0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555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112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7669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224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2781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5338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7893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0449" algn="l" defTabSz="81255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petová Barbora" initials="ŠB" lastIdx="2" clrIdx="0">
    <p:extLst>
      <p:ext uri="{19B8F6BF-5375-455C-9EA6-DF929625EA0E}">
        <p15:presenceInfo xmlns:p15="http://schemas.microsoft.com/office/powerpoint/2012/main" userId="S-1-5-21-776561741-220523388-1801674531-127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4E5"/>
    <a:srgbClr val="004D7E"/>
    <a:srgbClr val="00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962" y="90"/>
      </p:cViewPr>
      <p:guideLst>
        <p:guide orient="horz" pos="3839"/>
        <p:guide pos="5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EB04D-36C7-4C16-BC14-3900D857F51C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212C3-4637-423F-811E-3B482A33A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62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2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b="1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1213" fontAlgn="base">
              <a:spcBef>
                <a:spcPct val="0"/>
              </a:spcBef>
              <a:spcAft>
                <a:spcPct val="0"/>
              </a:spcAft>
              <a:defRPr/>
            </a:pPr>
            <a:fld id="{97986EC9-7D3E-44AD-9A0A-5E4DB6054130}" type="slidenum">
              <a:rPr lang="cs-CZ" altLang="cs-CZ" sz="1200" smtClean="0">
                <a:latin typeface="Calibri" pitchFamily="34" charset="0"/>
              </a:rPr>
              <a:pPr defTabSz="81121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4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b="1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11213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1213" fontAlgn="base">
              <a:spcBef>
                <a:spcPct val="0"/>
              </a:spcBef>
              <a:spcAft>
                <a:spcPct val="0"/>
              </a:spcAft>
              <a:defRPr/>
            </a:pPr>
            <a:fld id="{97986EC9-7D3E-44AD-9A0A-5E4DB6054130}" type="slidenum">
              <a:rPr lang="cs-CZ" altLang="cs-CZ" sz="1200" smtClean="0">
                <a:latin typeface="Calibri" pitchFamily="34" charset="0"/>
              </a:rPr>
              <a:pPr defTabSz="811213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6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08EFF-EFE8-46EF-89F6-E700C15C24E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51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40"/>
            <a:ext cx="13818950" cy="707775"/>
          </a:xfrm>
          <a:prstGeom prst="rect">
            <a:avLst/>
          </a:prstGeom>
        </p:spPr>
        <p:txBody>
          <a:bodyPr lIns="162512" tIns="81258" rIns="162512" bIns="81258"/>
          <a:lstStyle>
            <a:lvl1pPr>
              <a:defRPr sz="430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3"/>
            <a:ext cx="13818950" cy="1752599"/>
          </a:xfrm>
          <a:prstGeom prst="rect">
            <a:avLst/>
          </a:prstGeom>
        </p:spPr>
        <p:txBody>
          <a:bodyPr lIns="162512" tIns="81258" rIns="162512" bIns="81258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5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2" y="11297240"/>
            <a:ext cx="6553915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1" y="912811"/>
            <a:ext cx="14631829" cy="144780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5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81" y="2360616"/>
            <a:ext cx="14631829" cy="8527508"/>
          </a:xfrm>
          <a:prstGeom prst="rect">
            <a:avLst/>
          </a:prstGeom>
        </p:spPr>
        <p:txBody>
          <a:bodyPr lIns="0" tIns="0" rIns="0" bIns="0"/>
          <a:lstStyle>
            <a:lvl1pPr marL="360291" indent="-360291">
              <a:buClr>
                <a:srgbClr val="40B4E5"/>
              </a:buClr>
              <a:buFont typeface="Wingdings" charset="2"/>
              <a:buChar char="§"/>
              <a:defRPr sz="250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80" y="11199816"/>
            <a:ext cx="3734514" cy="1587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80" y="11199816"/>
            <a:ext cx="3734514" cy="1587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2" y="11297240"/>
            <a:ext cx="6553915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1" y="912811"/>
            <a:ext cx="14631829" cy="144780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5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6"/>
            <a:ext cx="7163516" cy="8527508"/>
          </a:xfrm>
          <a:prstGeom prst="rect">
            <a:avLst/>
          </a:prstGeom>
        </p:spPr>
        <p:txBody>
          <a:bodyPr lIns="0" tIns="0" rIns="0" bIns="0"/>
          <a:lstStyle>
            <a:lvl1pPr marL="360291" indent="-360291">
              <a:buClr>
                <a:srgbClr val="40B4E5"/>
              </a:buClr>
              <a:buFont typeface="Wingdings" charset="2"/>
              <a:buChar char="§"/>
              <a:defRPr sz="250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6"/>
            <a:ext cx="7163516" cy="8527508"/>
          </a:xfrm>
          <a:prstGeom prst="rect">
            <a:avLst/>
          </a:prstGeom>
        </p:spPr>
        <p:txBody>
          <a:bodyPr lIns="0" tIns="0" rIns="0" bIns="0"/>
          <a:lstStyle>
            <a:lvl1pPr marL="360291" indent="-360291">
              <a:buClr>
                <a:srgbClr val="40B4E5"/>
              </a:buClr>
              <a:buFontTx/>
              <a:buNone/>
              <a:defRPr sz="250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80" y="11199816"/>
            <a:ext cx="3734514" cy="1587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2" y="11297240"/>
            <a:ext cx="6553915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1" y="912811"/>
            <a:ext cx="14631829" cy="144780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5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4"/>
            <a:ext cx="7163516" cy="2133599"/>
          </a:xfrm>
          <a:prstGeom prst="rect">
            <a:avLst/>
          </a:prstGeom>
        </p:spPr>
        <p:txBody>
          <a:bodyPr lIns="0" tIns="0" rIns="0" bIns="0"/>
          <a:lstStyle>
            <a:lvl1pPr marL="360291" indent="-360291">
              <a:buClr>
                <a:srgbClr val="40B4E5"/>
              </a:buClr>
              <a:buFontTx/>
              <a:buNone/>
              <a:defRPr sz="250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5" y="7847014"/>
            <a:ext cx="7163516" cy="2133599"/>
          </a:xfrm>
          <a:prstGeom prst="rect">
            <a:avLst/>
          </a:prstGeom>
        </p:spPr>
        <p:txBody>
          <a:bodyPr lIns="0" tIns="0" rIns="0" bIns="0"/>
          <a:lstStyle>
            <a:lvl1pPr marL="360291" indent="-360291">
              <a:buClr>
                <a:srgbClr val="40B4E5"/>
              </a:buClr>
              <a:buFontTx/>
              <a:buNone/>
              <a:defRPr sz="250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2" y="2589214"/>
            <a:ext cx="7163514" cy="5029200"/>
          </a:xfrm>
          <a:prstGeom prst="rect">
            <a:avLst/>
          </a:prstGeom>
        </p:spPr>
        <p:txBody>
          <a:bodyPr lIns="162512" tIns="81258" rIns="162512" bIns="81258"/>
          <a:lstStyle>
            <a:lvl1pPr marL="0" indent="0">
              <a:buNone/>
              <a:defRPr sz="5700"/>
            </a:lvl1pPr>
            <a:lvl2pPr marL="812555" indent="0">
              <a:buNone/>
              <a:defRPr sz="5000"/>
            </a:lvl2pPr>
            <a:lvl3pPr marL="1625112" indent="0">
              <a:buNone/>
              <a:defRPr sz="4300"/>
            </a:lvl3pPr>
            <a:lvl4pPr marL="2437669" indent="0">
              <a:buNone/>
              <a:defRPr sz="3600"/>
            </a:lvl4pPr>
            <a:lvl5pPr marL="3250224" indent="0">
              <a:buNone/>
              <a:defRPr sz="3600"/>
            </a:lvl5pPr>
            <a:lvl6pPr marL="4062781" indent="0">
              <a:buNone/>
              <a:defRPr sz="3600"/>
            </a:lvl6pPr>
            <a:lvl7pPr marL="4875338" indent="0">
              <a:buNone/>
              <a:defRPr sz="3600"/>
            </a:lvl7pPr>
            <a:lvl8pPr marL="5687893" indent="0">
              <a:buNone/>
              <a:defRPr sz="3600"/>
            </a:lvl8pPr>
            <a:lvl9pPr marL="6500449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7" y="2589214"/>
            <a:ext cx="7163514" cy="5029200"/>
          </a:xfrm>
          <a:prstGeom prst="rect">
            <a:avLst/>
          </a:prstGeom>
        </p:spPr>
        <p:txBody>
          <a:bodyPr lIns="162512" tIns="81258" rIns="162512" bIns="81258"/>
          <a:lstStyle>
            <a:lvl1pPr marL="0" indent="0">
              <a:buNone/>
              <a:defRPr sz="5700"/>
            </a:lvl1pPr>
            <a:lvl2pPr marL="812555" indent="0">
              <a:buNone/>
              <a:defRPr sz="5000"/>
            </a:lvl2pPr>
            <a:lvl3pPr marL="1625112" indent="0">
              <a:buNone/>
              <a:defRPr sz="4300"/>
            </a:lvl3pPr>
            <a:lvl4pPr marL="2437669" indent="0">
              <a:buNone/>
              <a:defRPr sz="3600"/>
            </a:lvl4pPr>
            <a:lvl5pPr marL="3250224" indent="0">
              <a:buNone/>
              <a:defRPr sz="3600"/>
            </a:lvl5pPr>
            <a:lvl6pPr marL="4062781" indent="0">
              <a:buNone/>
              <a:defRPr sz="3600"/>
            </a:lvl6pPr>
            <a:lvl7pPr marL="4875338" indent="0">
              <a:buNone/>
              <a:defRPr sz="3600"/>
            </a:lvl7pPr>
            <a:lvl8pPr marL="5687893" indent="0">
              <a:buNone/>
              <a:defRPr sz="3600"/>
            </a:lvl8pPr>
            <a:lvl9pPr marL="6500449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80" y="11199816"/>
            <a:ext cx="3734514" cy="1587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2" y="11297240"/>
            <a:ext cx="6553915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2"/>
            <a:ext cx="16257588" cy="9980613"/>
          </a:xfrm>
          <a:prstGeom prst="rect">
            <a:avLst/>
          </a:prstGeom>
        </p:spPr>
        <p:txBody>
          <a:bodyPr lIns="162512" tIns="81258" rIns="162512" bIns="81258"/>
          <a:lstStyle>
            <a:lvl1pPr marL="0" indent="0">
              <a:buNone/>
              <a:defRPr sz="5700"/>
            </a:lvl1pPr>
            <a:lvl2pPr marL="812555" indent="0">
              <a:buNone/>
              <a:defRPr sz="5000"/>
            </a:lvl2pPr>
            <a:lvl3pPr marL="1625112" indent="0">
              <a:buNone/>
              <a:defRPr sz="4300"/>
            </a:lvl3pPr>
            <a:lvl4pPr marL="2437669" indent="0">
              <a:buNone/>
              <a:defRPr sz="3600"/>
            </a:lvl4pPr>
            <a:lvl5pPr marL="3250224" indent="0">
              <a:buNone/>
              <a:defRPr sz="3600"/>
            </a:lvl5pPr>
            <a:lvl6pPr marL="4062781" indent="0">
              <a:buNone/>
              <a:defRPr sz="3600"/>
            </a:lvl6pPr>
            <a:lvl7pPr marL="4875338" indent="0">
              <a:buNone/>
              <a:defRPr sz="3600"/>
            </a:lvl7pPr>
            <a:lvl8pPr marL="5687893" indent="0">
              <a:buNone/>
              <a:defRPr sz="3600"/>
            </a:lvl8pPr>
            <a:lvl9pPr marL="6500449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4" y="11297241"/>
            <a:ext cx="6553915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1" y="912811"/>
            <a:ext cx="14631829" cy="144780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49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4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99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81" y="2360616"/>
            <a:ext cx="14631829" cy="8527508"/>
          </a:xfrm>
          <a:prstGeom prst="rect">
            <a:avLst/>
          </a:prstGeom>
        </p:spPr>
        <p:txBody>
          <a:bodyPr lIns="0" tIns="0" rIns="0" bIns="0"/>
          <a:lstStyle>
            <a:lvl1pPr marL="360256" indent="-360256">
              <a:buClr>
                <a:srgbClr val="40B4E5"/>
              </a:buClr>
              <a:buFont typeface="Wingdings" charset="2"/>
              <a:buChar char="§"/>
              <a:defRPr sz="250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80" y="11199818"/>
            <a:ext cx="3734514" cy="1587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23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4" y="11297241"/>
            <a:ext cx="6553915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1" y="912811"/>
            <a:ext cx="14631829" cy="144780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49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4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99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81" y="2360616"/>
            <a:ext cx="14631829" cy="8527508"/>
          </a:xfrm>
          <a:prstGeom prst="rect">
            <a:avLst/>
          </a:prstGeom>
        </p:spPr>
        <p:txBody>
          <a:bodyPr lIns="0" tIns="0" rIns="0" bIns="0"/>
          <a:lstStyle>
            <a:lvl1pPr marL="360256" indent="-360256">
              <a:buClr>
                <a:srgbClr val="40B4E5"/>
              </a:buClr>
              <a:buFont typeface="Wingdings" charset="2"/>
              <a:buChar char="§"/>
              <a:defRPr sz="250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80" y="11199818"/>
            <a:ext cx="3734514" cy="1587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58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  <p:sldLayoutId id="2147483658" r:id="rId6"/>
    <p:sldLayoutId id="2147483659" r:id="rId7"/>
  </p:sldLayoutIdLst>
  <p:txStyles>
    <p:titleStyle>
      <a:lvl1pPr algn="ctr" defTabSz="812555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418" indent="-609418" algn="l" defTabSz="812555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405" indent="-507848" algn="l" defTabSz="812555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392" indent="-406278" algn="l" defTabSz="81255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3947" indent="-406278" algn="l" defTabSz="812555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502" indent="-406278" algn="l" defTabSz="812555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061" indent="-406278" algn="l" defTabSz="81255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1616" indent="-406278" algn="l" defTabSz="81255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4171" indent="-406278" algn="l" defTabSz="81255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6728" indent="-406278" algn="l" defTabSz="81255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555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112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7669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224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2781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5338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7893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0449" algn="l" defTabSz="81255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4985" y="2046069"/>
            <a:ext cx="13817600" cy="1655762"/>
          </a:xfrm>
        </p:spPr>
        <p:txBody>
          <a:bodyPr/>
          <a:lstStyle/>
          <a:p>
            <a:pPr defTabSz="812312">
              <a:spcBef>
                <a:spcPts val="600"/>
              </a:spcBef>
              <a:defRPr/>
            </a:pPr>
            <a:r>
              <a:rPr lang="cs-CZ" sz="6600" dirty="0"/>
              <a:t>Veřejné zakázky ve zdravotnictví z pohledu ÚOHS</a:t>
            </a:r>
            <a:br>
              <a:rPr lang="cs-CZ" sz="6600" dirty="0">
                <a:solidFill>
                  <a:srgbClr val="004C92"/>
                </a:solidFill>
              </a:rPr>
            </a:br>
            <a:endParaRPr lang="en-US" sz="4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498" y="5158308"/>
            <a:ext cx="13817600" cy="1152525"/>
          </a:xfrm>
        </p:spPr>
        <p:txBody>
          <a:bodyPr/>
          <a:lstStyle/>
          <a:p>
            <a:pPr defTabSz="812312">
              <a:defRPr/>
            </a:pPr>
            <a:r>
              <a:rPr lang="cs-CZ" dirty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34622" y="9813956"/>
            <a:ext cx="13431096" cy="1345888"/>
          </a:xfrm>
          <a:prstGeom prst="rect">
            <a:avLst/>
          </a:prstGeom>
        </p:spPr>
        <p:txBody>
          <a:bodyPr lIns="162464" tIns="81235" rIns="162464" bIns="81235"/>
          <a:lstStyle>
            <a:lvl1pPr algn="ctr" defTabSz="812719" rtl="0" eaLnBrk="1" latinLnBrk="0" hangingPunct="1">
              <a:spcBef>
                <a:spcPct val="0"/>
              </a:spcBef>
              <a:buNone/>
              <a:defRPr sz="4340" b="1" kern="1200" cap="all">
                <a:solidFill>
                  <a:srgbClr val="004D7E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3200" b="0" i="1" cap="none" dirty="0">
                <a:latin typeface="+mn-lt"/>
              </a:rPr>
              <a:t>doc. JUDr. PhDr. Petr </a:t>
            </a:r>
            <a:r>
              <a:rPr lang="cs-CZ" sz="3200" b="0" i="1" cap="none" dirty="0" err="1">
                <a:latin typeface="+mn-lt"/>
              </a:rPr>
              <a:t>Mlsna</a:t>
            </a:r>
            <a:r>
              <a:rPr lang="cs-CZ" sz="3200" b="0" i="1" cap="none" dirty="0">
                <a:latin typeface="+mn-lt"/>
              </a:rPr>
              <a:t>, Ph.D., předseda Úřadu pro ochranu hospodářské soutěže</a:t>
            </a:r>
            <a:br>
              <a:rPr lang="cs-CZ" sz="3200" b="0" i="1" cap="none" dirty="0">
                <a:latin typeface="+mn-lt"/>
              </a:rPr>
            </a:br>
            <a:endParaRPr lang="cs-CZ" sz="2000" b="0" cap="none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3323" y="7011659"/>
            <a:ext cx="13817600" cy="1511301"/>
          </a:xfrm>
          <a:prstGeom prst="rect">
            <a:avLst/>
          </a:prstGeom>
        </p:spPr>
        <p:txBody>
          <a:bodyPr lIns="162464" tIns="81235" rIns="162464" bIns="81235"/>
          <a:lstStyle>
            <a:lvl1pPr algn="ctr" defTabSz="812719" rtl="0" eaLnBrk="1" latinLnBrk="0" hangingPunct="1">
              <a:spcBef>
                <a:spcPct val="0"/>
              </a:spcBef>
              <a:buNone/>
              <a:defRPr sz="4340" b="1" kern="1200" cap="all">
                <a:solidFill>
                  <a:srgbClr val="004D7E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4300" b="0" i="1" cap="none" dirty="0"/>
              <a:t>konference „Veřejné zakázky ve zdravotnictví“</a:t>
            </a:r>
          </a:p>
          <a:p>
            <a:pPr algn="l">
              <a:defRPr/>
            </a:pPr>
            <a:r>
              <a:rPr lang="cs-CZ" sz="4300" b="0" i="1" cap="none" dirty="0"/>
              <a:t>Olomouc, 19. – 20. 9. 2023</a:t>
            </a:r>
          </a:p>
          <a:p>
            <a:pPr algn="r">
              <a:defRPr/>
            </a:pPr>
            <a:endParaRPr lang="en-US" sz="4300" b="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96646" y="10206447"/>
            <a:ext cx="2664296" cy="1586401"/>
          </a:xfrm>
          <a:prstGeom prst="rect">
            <a:avLst/>
          </a:prstGeom>
        </p:spPr>
        <p:txBody>
          <a:bodyPr lIns="162480" tIns="81243" rIns="162480" bIns="81243"/>
          <a:lstStyle>
            <a:lvl1pPr algn="ctr" defTabSz="812719" rtl="0" eaLnBrk="1" latinLnBrk="0" hangingPunct="1">
              <a:spcBef>
                <a:spcPct val="0"/>
              </a:spcBef>
              <a:buNone/>
              <a:defRPr sz="4340" b="1" kern="1200" cap="all">
                <a:solidFill>
                  <a:srgbClr val="004D7E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12312">
              <a:defRPr/>
            </a:pPr>
            <a:br>
              <a:rPr lang="cs-CZ" sz="6600" dirty="0"/>
            </a:br>
            <a:r>
              <a:rPr lang="cs-CZ" sz="6600" dirty="0"/>
              <a:t> </a:t>
            </a:r>
            <a:endParaRPr lang="en-US" sz="6600" dirty="0">
              <a:solidFill>
                <a:srgbClr val="40B4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9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237FCD0-0C0C-4088-85ED-DD2B4B44B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40B4E5"/>
                </a:solidFill>
              </a:rPr>
              <a:t>POVAHA PŘEDMĚTU PLNĚNÍ VEŘEJNÉ ZAKÁZKY A OMEZENÍ HOSPODÁŘSKÉ SOUTĚŽE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FC7516-6014-4F17-ADD0-EB6C22BB8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854052"/>
            <a:ext cx="14631830" cy="8034069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800" dirty="0"/>
              <a:t>Příklad z činnosti ÚOHS: </a:t>
            </a:r>
            <a:r>
              <a:rPr lang="cs-CZ" sz="2800" u="sng" dirty="0"/>
              <a:t>R0044/2022/VZ, ruší původní S0406/2021/VZ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800" b="0" i="1" dirty="0"/>
              <a:t>(Z: Všeobecná fakultní nemocnice, VZ: Technologie pro běh NIS a zajištění funkční systémové integrace)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800" dirty="0"/>
              <a:t>Skutkový stav</a:t>
            </a:r>
            <a:endParaRPr lang="cs-CZ" sz="2800" b="0" i="1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800" b="0" dirty="0"/>
              <a:t>Předmětem plnění šetřené veřejné zakázky byla </a:t>
            </a:r>
            <a:r>
              <a:rPr lang="cs-CZ" sz="2800" dirty="0"/>
              <a:t>dodávka licencí k platformnímu softwaru </a:t>
            </a:r>
            <a:r>
              <a:rPr lang="cs-CZ" sz="2800" b="0" dirty="0"/>
              <a:t>(resp. NIS)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800" b="0" dirty="0"/>
              <a:t>Zadavatel se při modernizaci svého NIS rozhodl, že namísto externího dodání a vývoje zcela nového NIS </a:t>
            </a:r>
            <a:r>
              <a:rPr lang="cs-CZ" sz="2800" dirty="0"/>
              <a:t>bezplatně využije NIS Zlatokop</a:t>
            </a:r>
            <a:r>
              <a:rPr lang="cs-CZ" sz="2800" b="0" dirty="0"/>
              <a:t> – SW dlouhodobě vyvíjený a provozovaný nemocničním zařízením IKEM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800" b="0" dirty="0"/>
              <a:t>V rámci ZŘ externě </a:t>
            </a:r>
            <a:r>
              <a:rPr lang="cs-CZ" sz="2800" dirty="0"/>
              <a:t>poptával jen dodání licencí</a:t>
            </a:r>
            <a:r>
              <a:rPr lang="cs-CZ" sz="2800" b="0" dirty="0"/>
              <a:t> k dílčímu SW nezbytné integrační platformy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800" b="0" dirty="0"/>
              <a:t>Navrhovatel napadal faktické vyloučení hospodářské soutěže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82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0DA1D38-668A-43B7-AB17-90F661DE36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ctr"/>
            <a:r>
              <a:rPr lang="cs-CZ" dirty="0">
                <a:solidFill>
                  <a:srgbClr val="40B4E5"/>
                </a:solidFill>
              </a:rPr>
              <a:t>POVAHA PŘEDMĚTU PLNĚNÍ VEŘEJNÉ ZAKÁZKY A OMEZENÍ HOSPODÁŘSKÉ SOUTĚŽE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8084E3-25F3-4048-A1D2-5FA6C162E08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11970" y="2360612"/>
            <a:ext cx="14631830" cy="8527509"/>
          </a:xfrm>
        </p:spPr>
        <p:txBody>
          <a:bodyPr/>
          <a:lstStyle/>
          <a:p>
            <a:pPr marL="0" indent="0" algn="just" fontAlgn="base">
              <a:lnSpc>
                <a:spcPct val="80000"/>
              </a:lnSpc>
              <a:buClrTx/>
              <a:buNone/>
              <a:defRPr/>
            </a:pPr>
            <a:r>
              <a:rPr lang="cs-CZ" sz="2600" dirty="0"/>
              <a:t>Závěry Úřadu ve II. stupni</a:t>
            </a:r>
          </a:p>
          <a:p>
            <a:pPr marL="0" indent="0" algn="just" fontAlgn="base">
              <a:lnSpc>
                <a:spcPct val="80000"/>
              </a:lnSpc>
              <a:buClrTx/>
              <a:buNone/>
              <a:defRPr/>
            </a:pPr>
            <a:endParaRPr lang="cs-CZ" sz="1100" b="0" dirty="0"/>
          </a:p>
          <a:p>
            <a:pPr algn="just" fontAlgn="base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b="0" dirty="0"/>
              <a:t>postup získávání NIS Zlatokop fakticky ve dvou fázích (převzetí NIS – horizontální spolupráce – a soutěžení licencí k</a:t>
            </a:r>
            <a:r>
              <a:rPr lang="cs-CZ" sz="2600" dirty="0"/>
              <a:t> </a:t>
            </a:r>
            <a:r>
              <a:rPr lang="cs-CZ" sz="2600" b="0" dirty="0"/>
              <a:t>SW nezbytné platformy), na tyto fáze </a:t>
            </a:r>
            <a:r>
              <a:rPr lang="cs-CZ" sz="2600" dirty="0"/>
              <a:t>nutno nahlížet jako na jedno plnění, musí být posuzován společně </a:t>
            </a:r>
            <a:r>
              <a:rPr lang="cs-CZ" sz="2600" b="0" dirty="0"/>
              <a:t>(fungování NIS Zlatokop je podmíněno licencemi – jeden funkční celek)</a:t>
            </a:r>
          </a:p>
          <a:p>
            <a:pPr algn="just" fontAlgn="base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dirty="0"/>
              <a:t>podmínka úplatnosti dle § 2 ZZVZ  nenaplněna jen zdánlivě</a:t>
            </a:r>
            <a:r>
              <a:rPr lang="cs-CZ" sz="2600" b="0" dirty="0"/>
              <a:t> (protiplněním závazek poskytnout protistraně případný update/upgrade NIS Zlatokop, a závazek uhradit IKEM náklady na proškolení zaměstnanců zadavatele na NIS Zlatokop)</a:t>
            </a:r>
          </a:p>
          <a:p>
            <a:pPr algn="just" fontAlgn="base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dirty="0"/>
              <a:t>volbou konkrétního NIS s poptáváním pouze licencí, které však nejsou na trhu zjevně zcela volně dostupné → HS omezena, nebo vyloučena</a:t>
            </a:r>
            <a:r>
              <a:rPr lang="cs-CZ" sz="2600" b="0" dirty="0"/>
              <a:t> (vyloučeni všichni dodavatelé NIS) </a:t>
            </a:r>
          </a:p>
          <a:p>
            <a:pPr algn="just" fontAlgn="base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b="0" dirty="0"/>
              <a:t>důvody zadavatele pro volbu NIS Zlatokop – </a:t>
            </a:r>
            <a:r>
              <a:rPr lang="cs-CZ" sz="2600" dirty="0"/>
              <a:t>možnost následně si takový systém rozvíjet vlastními silami a hospodárnost takového řešení</a:t>
            </a:r>
            <a:r>
              <a:rPr lang="cs-CZ" sz="2600" b="0" dirty="0"/>
              <a:t>, což </a:t>
            </a:r>
            <a:r>
              <a:rPr lang="cs-CZ" sz="2600" dirty="0"/>
              <a:t>samo o sobě není důvodem pro vyloučení či nedůvodné omezení HS o dodání nového NIS </a:t>
            </a:r>
            <a:r>
              <a:rPr lang="cs-CZ" sz="2600" b="0" dirty="0"/>
              <a:t>(není vyloučeno, že by takovou možnost mohli zadavateli nabídnout i další dodavatelé)</a:t>
            </a:r>
          </a:p>
          <a:p>
            <a:pPr algn="just" fontAlgn="base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b="0" dirty="0"/>
              <a:t>získání NIS Zlatokop spojeno s dodáním nezbytné platformy + ani na základě případné horizontální spolupráce nelze připustit zvýhodnění určitého dodavatele → </a:t>
            </a:r>
            <a:r>
              <a:rPr lang="cs-CZ" sz="2600" dirty="0"/>
              <a:t>zadavatel povinen zajistit HS alespoň v některé z fází získání NIS Zlatokop</a:t>
            </a:r>
            <a:endParaRPr lang="cs-CZ" sz="2600" b="0" dirty="0"/>
          </a:p>
          <a:p>
            <a:pPr algn="just" fontAlgn="base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dirty="0"/>
              <a:t>nebyla prokázána existence objektivních důvodů pro omezení HS</a:t>
            </a:r>
            <a:r>
              <a:rPr lang="cs-CZ" sz="2600" b="0" dirty="0"/>
              <a:t>, mezi něž patří ekonomická výhodnost (</a:t>
            </a:r>
            <a:r>
              <a:rPr lang="cs-CZ" sz="2600" b="0" dirty="0" err="1"/>
              <a:t>Cost</a:t>
            </a:r>
            <a:r>
              <a:rPr lang="cs-CZ" sz="2600" b="0" dirty="0"/>
              <a:t> Benefit analýza stála na nižším počtu licencí) či zamezení závislosti na konkrétním dodavateli</a:t>
            </a:r>
          </a:p>
          <a:p>
            <a:pPr algn="just" fontAlgn="base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cs-CZ" sz="2400" b="0" dirty="0"/>
          </a:p>
          <a:p>
            <a:pPr marL="0" indent="0" algn="just" fontAlgn="base">
              <a:lnSpc>
                <a:spcPct val="80000"/>
              </a:lnSpc>
              <a:buClrTx/>
              <a:buNone/>
              <a:defRPr/>
            </a:pPr>
            <a:endParaRPr lang="cs-CZ" sz="1400" b="0" dirty="0"/>
          </a:p>
          <a:p>
            <a:pPr marL="0" indent="0" algn="just" fontAlgn="base">
              <a:lnSpc>
                <a:spcPct val="80000"/>
              </a:lnSpc>
              <a:buClrTx/>
              <a:buNone/>
              <a:defRPr/>
            </a:pPr>
            <a:endParaRPr lang="cs-CZ" sz="1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706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E3D7373C-E726-458C-80B9-297C064047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VYMEZENÍ PŘEDMĚTU PLNĚNÍ A OMEZENÍ HOSPODÁŘSKÉ SOUTĚŽE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5048E-AEF1-4C34-B32C-3EA926AF298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81" y="2566020"/>
            <a:ext cx="14631829" cy="8322104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800" dirty="0">
                <a:solidFill>
                  <a:prstClr val="black"/>
                </a:solidFill>
              </a:rPr>
              <a:t>Příklad z činnosti ÚOHS: </a:t>
            </a:r>
            <a:r>
              <a:rPr lang="cs-CZ" sz="2800" u="sng" dirty="0">
                <a:solidFill>
                  <a:prstClr val="black"/>
                </a:solidFill>
              </a:rPr>
              <a:t>S0221/2021/VZ, potvrzené R0175/2021/VZ a rozsudkem KS v Brně 62 </a:t>
            </a:r>
            <a:r>
              <a:rPr lang="cs-CZ" sz="2800" u="sng" dirty="0" err="1">
                <a:solidFill>
                  <a:prstClr val="black"/>
                </a:solidFill>
              </a:rPr>
              <a:t>Af</a:t>
            </a:r>
            <a:r>
              <a:rPr lang="cs-CZ" sz="2800" u="sng" dirty="0">
                <a:solidFill>
                  <a:prstClr val="black"/>
                </a:solidFill>
              </a:rPr>
              <a:t> 6/2022-62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800" b="0" i="1" dirty="0">
                <a:solidFill>
                  <a:prstClr val="black"/>
                </a:solidFill>
              </a:rPr>
              <a:t>(Z: Oblastní nemocnice Mladá Boleslav, a.s., nemocnice Středočeského kraje, VZ: Zvýšení kybernetické bezpečnosti </a:t>
            </a:r>
            <a:r>
              <a:rPr lang="cs-CZ" sz="2800" b="0" i="1" dirty="0" err="1">
                <a:solidFill>
                  <a:prstClr val="black"/>
                </a:solidFill>
              </a:rPr>
              <a:t>Klaudiánovy</a:t>
            </a:r>
            <a:r>
              <a:rPr lang="cs-CZ" sz="2800" b="0" i="1" dirty="0">
                <a:solidFill>
                  <a:prstClr val="black"/>
                </a:solidFill>
              </a:rPr>
              <a:t> nemocnice – operační systém – opakovaná)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cs-CZ" sz="2800" dirty="0">
                <a:solidFill>
                  <a:schemeClr val="tx2"/>
                </a:solidFill>
              </a:rPr>
              <a:t>Skutkové okolnosti případu a závěry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</a:rPr>
              <a:t>Předmětem plnění </a:t>
            </a:r>
            <a:r>
              <a:rPr lang="cs-CZ" sz="2800" b="0" dirty="0">
                <a:solidFill>
                  <a:prstClr val="black"/>
                </a:solidFill>
              </a:rPr>
              <a:t>šetřené veřejné zakázky byla </a:t>
            </a:r>
            <a:r>
              <a:rPr lang="cs-CZ" sz="2800" dirty="0">
                <a:solidFill>
                  <a:prstClr val="black"/>
                </a:solidFill>
              </a:rPr>
              <a:t>ochrana 800 koncových stanic proti</a:t>
            </a:r>
            <a:r>
              <a:rPr lang="cs-CZ" dirty="0"/>
              <a:t> </a:t>
            </a:r>
            <a:r>
              <a:rPr lang="cs-CZ" sz="2800" dirty="0">
                <a:solidFill>
                  <a:prstClr val="black"/>
                </a:solidFill>
              </a:rPr>
              <a:t>škodlivému kódu spočívající v nasazení jednotného operačního systému Windows 10 Professional </a:t>
            </a:r>
            <a:r>
              <a:rPr lang="cs-CZ" sz="2800" b="0" dirty="0">
                <a:solidFill>
                  <a:prstClr val="black"/>
                </a:solidFill>
              </a:rPr>
              <a:t>(vč. doplňkových služeb) </a:t>
            </a:r>
            <a:r>
              <a:rPr lang="cs-CZ" sz="2800" b="0" dirty="0"/>
              <a:t>– trvalá licence Windows Pro </a:t>
            </a:r>
            <a:r>
              <a:rPr lang="cs-CZ" sz="2800" b="0" dirty="0" err="1"/>
              <a:t>Dev</a:t>
            </a:r>
            <a:r>
              <a:rPr lang="cs-CZ" sz="2800" b="0" dirty="0"/>
              <a:t> </a:t>
            </a:r>
            <a:r>
              <a:rPr lang="cs-CZ" sz="2800" b="0" dirty="0" err="1"/>
              <a:t>UpLic</a:t>
            </a:r>
            <a:r>
              <a:rPr lang="cs-CZ" sz="2800" b="0" dirty="0"/>
              <a:t> v rámci multilicenčního programu Microsoft </a:t>
            </a:r>
            <a:r>
              <a:rPr lang="cs-CZ" sz="2800" b="0" dirty="0" err="1"/>
              <a:t>Product</a:t>
            </a:r>
            <a:r>
              <a:rPr lang="cs-CZ" sz="2800" b="0" dirty="0"/>
              <a:t> and </a:t>
            </a:r>
            <a:r>
              <a:rPr lang="cs-CZ" sz="2800" b="0" dirty="0" err="1"/>
              <a:t>Service</a:t>
            </a:r>
            <a:r>
              <a:rPr lang="cs-CZ" sz="2800" b="0" dirty="0"/>
              <a:t> </a:t>
            </a:r>
            <a:r>
              <a:rPr lang="cs-CZ" sz="2800" b="0" dirty="0" err="1"/>
              <a:t>Agreement</a:t>
            </a:r>
            <a:r>
              <a:rPr lang="cs-CZ" sz="2800" b="0" dirty="0"/>
              <a:t> (MPSA), tak i poskytování doplňkových služeb spojených s užíváním software</a:t>
            </a:r>
            <a:endParaRPr lang="cs-CZ" sz="2800" b="0" dirty="0">
              <a:solidFill>
                <a:prstClr val="black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800" b="0" dirty="0">
                <a:solidFill>
                  <a:prstClr val="black"/>
                </a:solidFill>
              </a:rPr>
              <a:t>Úřad obdržel podnět obsahující mj. </a:t>
            </a:r>
            <a:r>
              <a:rPr lang="cs-CZ" sz="2800" dirty="0">
                <a:solidFill>
                  <a:prstClr val="black"/>
                </a:solidFill>
              </a:rPr>
              <a:t>námitku, že zadavatel vymezil předmět plnění příliš široce – poptával různorodá a vzájemně na sobě nezávislá plnění</a:t>
            </a:r>
            <a:r>
              <a:rPr lang="cs-CZ" sz="2800" b="0" dirty="0">
                <a:solidFill>
                  <a:prstClr val="black"/>
                </a:solidFill>
              </a:rPr>
              <a:t>, což mohlo vést k</a:t>
            </a:r>
            <a:r>
              <a:rPr lang="cs-CZ" dirty="0"/>
              <a:t> </a:t>
            </a:r>
            <a:r>
              <a:rPr lang="cs-CZ" sz="2800" b="0" dirty="0">
                <a:solidFill>
                  <a:prstClr val="black"/>
                </a:solidFill>
              </a:rPr>
              <a:t>omezení okruhu potenciálních dodavatelů </a:t>
            </a:r>
            <a:r>
              <a:rPr lang="cs-CZ" sz="2800" dirty="0"/>
              <a:t>→ </a:t>
            </a:r>
            <a:r>
              <a:rPr lang="cs-CZ" sz="2800" b="0" dirty="0"/>
              <a:t>zahájení řízení z moci úřední</a:t>
            </a:r>
            <a:endParaRPr lang="cs-CZ" sz="2800" b="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cs-CZ" sz="2400" b="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902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E87D9380-D7D3-4A89-990C-4EE99F99C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VYMEZENÍ PŘEDMĚTU PLNĚNÍ A OMEZENÍ HOSPODÁŘSKÉ SOUTĚŽE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776D58-DFCD-4E4E-93C7-22DA039917CD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Příklad z činnosti ÚOHS: </a:t>
            </a:r>
            <a:r>
              <a:rPr lang="cs-CZ" sz="2800" u="sng" dirty="0">
                <a:solidFill>
                  <a:prstClr val="black"/>
                </a:solidFill>
              </a:rPr>
              <a:t>S0221/2021/VZ, potvrzené R0175/2021/VZ a rozsudkem KS v</a:t>
            </a:r>
            <a:r>
              <a:rPr lang="cs-CZ" u="sng" dirty="0"/>
              <a:t> </a:t>
            </a:r>
            <a:r>
              <a:rPr lang="cs-CZ" sz="2800" u="sng" dirty="0">
                <a:solidFill>
                  <a:prstClr val="black"/>
                </a:solidFill>
              </a:rPr>
              <a:t>Brně 62 </a:t>
            </a:r>
            <a:r>
              <a:rPr lang="cs-CZ" sz="2800" u="sng" dirty="0" err="1">
                <a:solidFill>
                  <a:prstClr val="black"/>
                </a:solidFill>
              </a:rPr>
              <a:t>Af</a:t>
            </a:r>
            <a:r>
              <a:rPr lang="cs-CZ" sz="2800" u="sng" dirty="0">
                <a:solidFill>
                  <a:prstClr val="black"/>
                </a:solidFill>
              </a:rPr>
              <a:t> 6/2022-62</a:t>
            </a:r>
          </a:p>
          <a:p>
            <a:pPr marL="0" indent="0">
              <a:buNone/>
            </a:pPr>
            <a:endParaRPr lang="cs-CZ" sz="1100" b="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600" b="0" dirty="0"/>
              <a:t>dle průzkumu trhu široké spektrum dodavatelů, v němž existuje i </a:t>
            </a:r>
            <a:r>
              <a:rPr lang="cs-CZ" sz="2600" dirty="0"/>
              <a:t>kategorie dodavatelů</a:t>
            </a:r>
            <a:r>
              <a:rPr lang="cs-CZ" sz="2600" b="0" dirty="0"/>
              <a:t>, kteří jsou schopni nabídnout </a:t>
            </a:r>
            <a:r>
              <a:rPr lang="cs-CZ" sz="2600" dirty="0"/>
              <a:t>licence v rámci multilicenčního programu MPSA</a:t>
            </a:r>
            <a:r>
              <a:rPr lang="cs-CZ" sz="2600" b="0" dirty="0"/>
              <a:t>, rovněž však velmi </a:t>
            </a:r>
            <a:r>
              <a:rPr lang="cs-CZ" sz="2600" dirty="0"/>
              <a:t>široké spektrum dodavatelů poskytujících doplňkové služby</a:t>
            </a:r>
            <a:r>
              <a:rPr lang="cs-CZ" sz="2600" b="0" dirty="0"/>
              <a:t> související s nákupem a užíváním software, jako jsou služby poptávané obviněným (například migrační a konfigurační služby, konzultační a poradenské služby, služby licenční podpory atd.), přičemž tito dodavatelé současně nejsou schopni nabídnout licence v rámci multilicenčního programu MPSA; </a:t>
            </a:r>
            <a:r>
              <a:rPr lang="cs-CZ" sz="2600" dirty="0"/>
              <a:t>druhá skupina dodavatelů podstatně větší</a:t>
            </a:r>
            <a:r>
              <a:rPr lang="cs-CZ" sz="2600" b="0" dirty="0"/>
              <a:t> než skupina první, a pokud by tedy obviněný poptával </a:t>
            </a:r>
            <a:r>
              <a:rPr lang="cs-CZ" sz="2600" dirty="0"/>
              <a:t>dodávku licencí a poskytování souvisejících služeb odděleně</a:t>
            </a:r>
            <a:r>
              <a:rPr lang="cs-CZ" sz="2600" b="0" dirty="0"/>
              <a:t>, mohla by být situace odlišná, neboť </a:t>
            </a:r>
            <a:r>
              <a:rPr lang="cs-CZ" sz="2600" dirty="0"/>
              <a:t>soutěž by byla otevřenější pro více dodavatelů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600" b="0" dirty="0"/>
              <a:t>obě skupiny se částečně překrývají, což má za následek stav, ve kterém existují dodavatelé schopni poskytnout celý předmět plnění (dodávku licencí i doplňkové služby), </a:t>
            </a:r>
            <a:r>
              <a:rPr lang="cs-CZ" sz="2600" dirty="0"/>
              <a:t>pokud by však došlo k rozdělení</a:t>
            </a:r>
            <a:r>
              <a:rPr lang="cs-CZ" sz="2600" b="0" dirty="0"/>
              <a:t> dvou diskutovaných částí, minimálně pro jednu z nich by tím </a:t>
            </a:r>
            <a:r>
              <a:rPr lang="cs-CZ" sz="2600" dirty="0"/>
              <a:t>výrazně narostl počet potenciálních dodavatelů</a:t>
            </a:r>
            <a:r>
              <a:rPr lang="cs-CZ" sz="2600" b="0" dirty="0"/>
              <a:t> → </a:t>
            </a:r>
            <a:r>
              <a:rPr lang="cs-CZ" sz="2600" dirty="0"/>
              <a:t>vymezení předmětu natolik široce, že jej může dodávat pouze omezený počet dodavatelů, zatímco jeho části by bylo schopno dodat více dodavatelů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19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DE78B41E-F8A3-4234-8875-1438EF1B63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VYMEZENÍ PŘEDMĚTU PLNĚNÍ A OMEZENÍ HOSPODÁŘSKÉ SOUTĚŽE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66997E-6B5D-4744-AB07-E9937AD9E78E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prstClr val="black"/>
                </a:solidFill>
              </a:rPr>
              <a:t>Příklad z činnosti ÚOHS: </a:t>
            </a:r>
            <a:r>
              <a:rPr lang="cs-CZ" sz="2400" u="sng" dirty="0">
                <a:solidFill>
                  <a:prstClr val="black"/>
                </a:solidFill>
              </a:rPr>
              <a:t>S0221/2021/VZ, potvrzené R0175/2021/VZ a rozsudkem KS v Brně </a:t>
            </a:r>
            <a:br>
              <a:rPr lang="cs-CZ" sz="2400" u="sng" dirty="0">
                <a:solidFill>
                  <a:prstClr val="black"/>
                </a:solidFill>
              </a:rPr>
            </a:br>
            <a:r>
              <a:rPr lang="cs-CZ" sz="2400" u="sng" dirty="0">
                <a:solidFill>
                  <a:prstClr val="black"/>
                </a:solidFill>
              </a:rPr>
              <a:t>62 </a:t>
            </a:r>
            <a:r>
              <a:rPr lang="cs-CZ" sz="2400" u="sng" dirty="0" err="1">
                <a:solidFill>
                  <a:prstClr val="black"/>
                </a:solidFill>
              </a:rPr>
              <a:t>Af</a:t>
            </a:r>
            <a:r>
              <a:rPr lang="cs-CZ" sz="2400" u="sng" dirty="0">
                <a:solidFill>
                  <a:prstClr val="black"/>
                </a:solidFill>
              </a:rPr>
              <a:t> 6/2022-62</a:t>
            </a:r>
          </a:p>
          <a:p>
            <a:pPr marL="0" indent="0" algn="just">
              <a:buNone/>
            </a:pPr>
            <a:endParaRPr lang="cs-CZ" sz="1100" b="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0" dirty="0"/>
              <a:t>dle společnosti Microsoft jsou poptávaná plnění na sobě zcela nezávislá, není proto nezbytné, aby je  poskytoval jeden dodavatel </a:t>
            </a:r>
            <a:r>
              <a:rPr lang="cs-CZ" sz="2800" dirty="0"/>
              <a:t>→ </a:t>
            </a:r>
            <a:r>
              <a:rPr lang="cs-CZ" sz="2800" b="0" dirty="0"/>
              <a:t>p</a:t>
            </a:r>
            <a:r>
              <a:rPr lang="cs-CZ" b="0" dirty="0"/>
              <a:t>oskytnutí doplňkových služeb není nikterak věcně ani funkčně provázáno s dodávkou licencí software na základě smlouvy MPSA, </a:t>
            </a:r>
            <a:r>
              <a:rPr lang="cs-CZ" dirty="0"/>
              <a:t>neexistuje žádný relevantní důvod pro poptávání v rámci jediného předmětu VZ bez možnosti dílčího plnění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0" dirty="0"/>
              <a:t>z průzkumu trhu vyplynul jediný výslovný důvod pro poskytování jedním dodavatelem – jednodušší komunikace → </a:t>
            </a:r>
            <a:r>
              <a:rPr lang="cs-CZ" dirty="0"/>
              <a:t>pozitivum komunikace s jediným dodavatelem nemůže</a:t>
            </a:r>
            <a:r>
              <a:rPr lang="cs-CZ" b="0" dirty="0"/>
              <a:t> být v žádném případě důvodem, který by </a:t>
            </a:r>
            <a:r>
              <a:rPr lang="cs-CZ" dirty="0"/>
              <a:t>převážil nad zájmem o zachování co nejširší hospodářské soutěže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0" dirty="0"/>
              <a:t>doplňkové služby jsou součástí předmětu plnění, neboť se k jejich eventuálnímu poskytnutí dodavatel přijímající na základě své nabídky návrh smlouvy svým podpisem následně zavazuje; součástí předmětu plnění jsou všechny povinnosti dodavatele uvedené ve smlouvě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0" dirty="0"/>
              <a:t>obecně </a:t>
            </a:r>
            <a:r>
              <a:rPr lang="cs-CZ" dirty="0"/>
              <a:t>dodávka licencí se službami spočívajícími v nainstalování a provozu získaných programů souvisí, nikoliv však tak úzce, aby tím bylo dostatečně odůvodněno společné poptávání v rámci jediného celku</a:t>
            </a:r>
            <a:r>
              <a:rPr lang="cs-CZ" b="0" dirty="0"/>
              <a:t> (oddělitelnost a možnost samostatného zajištění potvrzuje i</a:t>
            </a:r>
            <a:r>
              <a:rPr lang="cs-CZ" dirty="0"/>
              <a:t> </a:t>
            </a:r>
            <a:r>
              <a:rPr lang="cs-CZ" b="0" dirty="0"/>
              <a:t>setrvalý poukaz obviněného na to, že doplňkové služby není dle znění smlouvy povinen odebrat a bude pouze na něm, zda tak skutečně učiní)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tx2"/>
              </a:solidFill>
            </a:endParaRPr>
          </a:p>
          <a:p>
            <a:pPr lvl="1" algn="just">
              <a:buClr>
                <a:srgbClr val="40B4E5"/>
              </a:buClr>
              <a:buFont typeface="Wingdings" panose="05000000000000000000" pitchFamily="2" charset="2"/>
              <a:buChar char="Ø"/>
            </a:pPr>
            <a:r>
              <a:rPr lang="cs-CZ" sz="2400" b="1" dirty="0"/>
              <a:t>zadavateli uložena pokuta za spáchání přestupku</a:t>
            </a:r>
          </a:p>
          <a:p>
            <a:pPr algn="just"/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709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9172" y="2630388"/>
            <a:ext cx="14631829" cy="1663824"/>
          </a:xfrm>
        </p:spPr>
        <p:txBody>
          <a:bodyPr/>
          <a:lstStyle/>
          <a:p>
            <a:pPr algn="ctr"/>
            <a:r>
              <a:rPr lang="cs-CZ" sz="6600" dirty="0"/>
              <a:t>Děkuji Vám za pozornost</a:t>
            </a:r>
            <a:endParaRPr lang="cs-CZ" sz="6600" b="0" dirty="0"/>
          </a:p>
          <a:p>
            <a:pPr algn="ctr"/>
            <a:endParaRPr lang="cs-CZ" sz="3200" b="0" dirty="0"/>
          </a:p>
          <a:p>
            <a:pPr algn="ctr"/>
            <a:endParaRPr lang="cs-CZ" sz="3200" b="0" dirty="0"/>
          </a:p>
          <a:p>
            <a:pPr algn="ctr"/>
            <a:endParaRPr lang="cs-CZ" sz="3200" b="0" dirty="0"/>
          </a:p>
        </p:txBody>
      </p:sp>
    </p:spTree>
    <p:extLst>
      <p:ext uri="{BB962C8B-B14F-4D97-AF65-F5344CB8AC3E}">
        <p14:creationId xmlns:p14="http://schemas.microsoft.com/office/powerpoint/2010/main" val="129356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dnadpis 1"/>
          <p:cNvSpPr>
            <a:spLocks noGrp="1"/>
          </p:cNvSpPr>
          <p:nvPr>
            <p:ph type="subTitle" idx="1"/>
          </p:nvPr>
        </p:nvSpPr>
        <p:spPr bwMode="auto">
          <a:xfrm>
            <a:off x="812806" y="912813"/>
            <a:ext cx="14631987" cy="14478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z="4800" dirty="0">
                <a:solidFill>
                  <a:srgbClr val="00B0F0"/>
                </a:solidFill>
              </a:rPr>
              <a:t>PŘEHLED PŘEZENTACE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half" idx="13"/>
          </p:nvPr>
        </p:nvSpPr>
        <p:spPr bwMode="auto">
          <a:xfrm>
            <a:off x="812806" y="2627310"/>
            <a:ext cx="14631987" cy="85280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976020" indent="-976020">
              <a:buFont typeface="Wingdings" pitchFamily="2" charset="2"/>
              <a:buAutoNum type="romanUcPeriod"/>
            </a:pPr>
            <a:r>
              <a:rPr lang="cs-CZ" altLang="cs-CZ" sz="3400" dirty="0">
                <a:solidFill>
                  <a:srgbClr val="004D7E"/>
                </a:solidFill>
              </a:rPr>
              <a:t>Role ÚOHS v oblasti veřejného zadávání</a:t>
            </a:r>
          </a:p>
          <a:p>
            <a:pPr marL="976020" indent="-976020">
              <a:buFont typeface="Wingdings" pitchFamily="2" charset="2"/>
              <a:buAutoNum type="romanUcPeriod" startAt="2"/>
            </a:pPr>
            <a:r>
              <a:rPr lang="cs-CZ" sz="3400" dirty="0">
                <a:solidFill>
                  <a:srgbClr val="004D7E"/>
                </a:solidFill>
              </a:rPr>
              <a:t>Sektorové šetření v oblasti distribuce léčiv</a:t>
            </a:r>
          </a:p>
          <a:p>
            <a:pPr marL="976020" indent="-976020">
              <a:buFont typeface="Wingdings" pitchFamily="2" charset="2"/>
              <a:buAutoNum type="romanUcPeriod" startAt="2"/>
            </a:pPr>
            <a:r>
              <a:rPr lang="cs-CZ" altLang="cs-CZ" sz="3400" dirty="0">
                <a:solidFill>
                  <a:srgbClr val="004D7E"/>
                </a:solidFill>
              </a:rPr>
              <a:t>Vybrané případy z rozhodovací praxe ÚOHS v oblasti veřejných zakázek ve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353795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dnadpis 1"/>
          <p:cNvSpPr>
            <a:spLocks noGrp="1"/>
          </p:cNvSpPr>
          <p:nvPr>
            <p:ph type="subTitle" idx="1"/>
          </p:nvPr>
        </p:nvSpPr>
        <p:spPr bwMode="auto">
          <a:xfrm>
            <a:off x="423938" y="693812"/>
            <a:ext cx="15409712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857250" indent="-857250">
              <a:buClr>
                <a:srgbClr val="40B4E5"/>
              </a:buClr>
              <a:buFont typeface="+mj-lt"/>
              <a:buAutoNum type="romanUcPeriod"/>
            </a:pPr>
            <a:r>
              <a:rPr lang="cs-CZ" altLang="cs-CZ" sz="4400" dirty="0">
                <a:solidFill>
                  <a:srgbClr val="00B0F0"/>
                </a:solidFill>
              </a:rPr>
              <a:t>ROLE ÚOHS V OBLASTI VEŘEJNÉHO ZADÁVÁNÍ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688840" y="1413892"/>
            <a:ext cx="14631987" cy="9505056"/>
          </a:xfrm>
        </p:spPr>
        <p:txBody>
          <a:bodyPr>
            <a:normAutofit fontScale="92500" lnSpcReduction="20000"/>
          </a:bodyPr>
          <a:lstStyle/>
          <a:p>
            <a:pPr algn="just" fontAlgn="base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500" b="0" dirty="0">
                <a:cs typeface="Calibri" panose="020F0502020204030204" pitchFamily="34" charset="0"/>
              </a:rPr>
              <a:t>ÚOHS jako orgán vykonávající dozor </a:t>
            </a:r>
            <a:r>
              <a:rPr lang="cs-CZ" sz="3500" b="0" dirty="0">
                <a:solidFill>
                  <a:srgbClr val="40B4E5"/>
                </a:solidFill>
              </a:rPr>
              <a:t>nad zadáváním veřejných zakázek (vč. koncesí)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500" b="0" dirty="0">
                <a:cs typeface="Calibri" panose="020F0502020204030204" pitchFamily="34" charset="0"/>
              </a:rPr>
              <a:t>Dozor nad zadáváním veřejných zakázek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</a:rPr>
              <a:t>vedení správních řízení – na návrh, z moci úřední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</a:rPr>
              <a:t>šetření podnětů</a:t>
            </a:r>
          </a:p>
          <a:p>
            <a:pPr marL="1907887" lvl="1" indent="-685800" algn="just" defTabSz="1444256">
              <a:spcBef>
                <a:spcPts val="18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</a:rPr>
              <a:t>provádění kontrol dle kontrolního řádu</a:t>
            </a:r>
          </a:p>
          <a:p>
            <a:pPr algn="just" fontAlgn="base">
              <a:spcBef>
                <a:spcPts val="1200"/>
              </a:spcBef>
              <a:spcAft>
                <a:spcPts val="1200"/>
              </a:spcAft>
            </a:pPr>
            <a:r>
              <a:rPr lang="cs-CZ" sz="3500" b="0" dirty="0"/>
              <a:t>Metodická činnost na poli veřejného zadávání</a:t>
            </a:r>
          </a:p>
          <a:p>
            <a:pPr algn="just" fontAlgn="base">
              <a:spcBef>
                <a:spcPts val="1200"/>
              </a:spcBef>
              <a:spcAft>
                <a:spcPts val="1200"/>
              </a:spcAft>
            </a:pPr>
            <a:r>
              <a:rPr lang="cs-CZ" sz="3500" b="0" dirty="0"/>
              <a:t>ÚOHS reflektuje specifika VZ ve zdravotnictví </a:t>
            </a:r>
            <a:r>
              <a:rPr lang="cs-CZ" sz="3500" b="0" dirty="0">
                <a:cs typeface="Calibri" panose="020F0502020204030204" pitchFamily="34" charset="0"/>
              </a:rPr>
              <a:t>–</a:t>
            </a:r>
            <a:r>
              <a:rPr lang="cs-CZ" sz="3500" b="0" dirty="0"/>
              <a:t> V</a:t>
            </a:r>
            <a:r>
              <a:rPr lang="cs-CZ" sz="3500" b="0" dirty="0">
                <a:solidFill>
                  <a:prstClr val="black"/>
                </a:solidFill>
              </a:rPr>
              <a:t>Z ve zdravotnictví mají nesporný celospolečenský </a:t>
            </a:r>
            <a:r>
              <a:rPr lang="cs-CZ" sz="3500" b="0" dirty="0">
                <a:solidFill>
                  <a:srgbClr val="40B4E5"/>
                </a:solidFill>
              </a:rPr>
              <a:t>význam a současně s ohledem na objem vynaložených veřejných</a:t>
            </a:r>
            <a:r>
              <a:rPr lang="cs-CZ" sz="3500" b="0" dirty="0">
                <a:solidFill>
                  <a:prstClr val="black"/>
                </a:solidFill>
              </a:rPr>
              <a:t> </a:t>
            </a:r>
            <a:r>
              <a:rPr lang="cs-CZ" sz="3500" b="0" dirty="0">
                <a:solidFill>
                  <a:srgbClr val="40B4E5"/>
                </a:solidFill>
              </a:rPr>
              <a:t>prostředků a specifika VZ mají rovněž</a:t>
            </a:r>
            <a:r>
              <a:rPr lang="cs-CZ" sz="3500" b="0" dirty="0">
                <a:solidFill>
                  <a:prstClr val="black"/>
                </a:solidFill>
              </a:rPr>
              <a:t> zásadní </a:t>
            </a:r>
            <a:r>
              <a:rPr lang="cs-CZ" sz="3500" b="0" dirty="0">
                <a:solidFill>
                  <a:srgbClr val="40B4E5"/>
                </a:solidFill>
              </a:rPr>
              <a:t>vliv na fungování trhu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500" b="0" dirty="0">
                <a:cs typeface="Calibri" panose="020F0502020204030204" pitchFamily="34" charset="0"/>
              </a:rPr>
              <a:t>VZ ve zdravotnictví zahrnují </a:t>
            </a:r>
            <a:r>
              <a:rPr lang="cs-CZ" sz="3500" b="0" dirty="0">
                <a:solidFill>
                  <a:srgbClr val="00B0F0"/>
                </a:solidFill>
                <a:cs typeface="Calibri" panose="020F0502020204030204" pitchFamily="34" charset="0"/>
              </a:rPr>
              <a:t>široké spektrum předmětů plnění</a:t>
            </a:r>
            <a:r>
              <a:rPr lang="cs-CZ" sz="3500" b="0" dirty="0">
                <a:cs typeface="Calibri" panose="020F0502020204030204" pitchFamily="34" charset="0"/>
              </a:rPr>
              <a:t>:</a:t>
            </a:r>
          </a:p>
          <a:p>
            <a:pPr marL="1907887" lvl="1" indent="-685800" algn="just" defTabSz="1444256">
              <a:spcBef>
                <a:spcPts val="18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>
                <a:solidFill>
                  <a:prstClr val="black"/>
                </a:solidFill>
              </a:rPr>
              <a:t>od běžného typu plnění, které se prolíná jakýmkoliv „standardním“ odvětvím, jako např. výstavba či rekonstrukce objektů, úklidové služby atd.</a:t>
            </a:r>
          </a:p>
          <a:p>
            <a:pPr marL="1907887" lvl="1" indent="-685800" algn="just" defTabSz="1444256">
              <a:lnSpc>
                <a:spcPct val="90000"/>
              </a:lnSpc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>
                <a:solidFill>
                  <a:prstClr val="black"/>
                </a:solidFill>
              </a:rPr>
              <a:t>přes </a:t>
            </a:r>
            <a:r>
              <a:rPr lang="cs-CZ" sz="3000" dirty="0">
                <a:solidFill>
                  <a:srgbClr val="00B0F0"/>
                </a:solidFill>
              </a:rPr>
              <a:t>specifické druhy </a:t>
            </a:r>
            <a:r>
              <a:rPr lang="cs-CZ" sz="3000" dirty="0">
                <a:solidFill>
                  <a:prstClr val="black"/>
                </a:solidFill>
              </a:rPr>
              <a:t>plnění charakteristického pro oblast zdravotnictví, jako např. pravidelně se opakující dodávky léků či zdravotnického materiálu</a:t>
            </a:r>
          </a:p>
          <a:p>
            <a:pPr marL="1907887" lvl="1" indent="-685800" algn="just" defTabSz="1444256">
              <a:lnSpc>
                <a:spcPct val="90000"/>
              </a:lnSpc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>
                <a:solidFill>
                  <a:prstClr val="black"/>
                </a:solidFill>
              </a:rPr>
              <a:t>až po </a:t>
            </a:r>
            <a:r>
              <a:rPr lang="cs-CZ" sz="3000" dirty="0">
                <a:solidFill>
                  <a:srgbClr val="00B0F0"/>
                </a:solidFill>
              </a:rPr>
              <a:t>vysoce specializované či </a:t>
            </a:r>
            <a:r>
              <a:rPr lang="cs-CZ" sz="3000" dirty="0" err="1">
                <a:solidFill>
                  <a:srgbClr val="00B0F0"/>
                </a:solidFill>
              </a:rPr>
              <a:t>customizované</a:t>
            </a:r>
            <a:r>
              <a:rPr lang="cs-CZ" sz="3000" dirty="0">
                <a:solidFill>
                  <a:srgbClr val="00B0F0"/>
                </a:solidFill>
              </a:rPr>
              <a:t> plnění</a:t>
            </a:r>
            <a:r>
              <a:rPr lang="cs-CZ" sz="3000" dirty="0">
                <a:solidFill>
                  <a:prstClr val="black"/>
                </a:solidFill>
              </a:rPr>
              <a:t>, jako např. dodávky zdravotnických přístrojů, souvisejícího software, či speciálních IT systémů</a:t>
            </a:r>
          </a:p>
          <a:p>
            <a:pPr algn="just" fontAlgn="base">
              <a:spcBef>
                <a:spcPts val="1200"/>
              </a:spcBef>
              <a:spcAft>
                <a:spcPts val="1200"/>
              </a:spcAft>
            </a:pPr>
            <a:endParaRPr lang="cs-CZ" sz="2800" b="0" dirty="0">
              <a:cs typeface="Calibri" panose="020F0502020204030204" pitchFamily="34" charset="0"/>
            </a:endParaRPr>
          </a:p>
          <a:p>
            <a:pPr marL="2392293" indent="0" defTabSz="1444256">
              <a:spcBef>
                <a:spcPts val="2400"/>
              </a:spcBef>
              <a:buNone/>
              <a:defRPr/>
            </a:pPr>
            <a:endParaRPr lang="cs-CZ" sz="3200" b="0" dirty="0">
              <a:solidFill>
                <a:prstClr val="black"/>
              </a:solidFill>
            </a:endParaRPr>
          </a:p>
          <a:p>
            <a:pPr marL="3204766" indent="-812473" defTabSz="1444256">
              <a:spcBef>
                <a:spcPts val="2400"/>
              </a:spcBef>
              <a:buFont typeface="Courier New" panose="02070309020205020404" pitchFamily="49" charset="0"/>
              <a:buChar char="o"/>
              <a:defRPr/>
            </a:pPr>
            <a:endParaRPr lang="cs-CZ" sz="3200" b="0" dirty="0">
              <a:solidFill>
                <a:prstClr val="black"/>
              </a:solidFill>
            </a:endParaRPr>
          </a:p>
          <a:p>
            <a:pPr marL="3204766" indent="-812473" defTabSz="1444256">
              <a:spcBef>
                <a:spcPts val="3200"/>
              </a:spcBef>
              <a:buFont typeface="Courier New" panose="02070309020205020404" pitchFamily="49" charset="0"/>
              <a:buChar char="o"/>
              <a:defRPr/>
            </a:pPr>
            <a:endParaRPr lang="cs-CZ" sz="3200" dirty="0">
              <a:solidFill>
                <a:prstClr val="black"/>
              </a:solidFill>
            </a:endParaRPr>
          </a:p>
          <a:p>
            <a:pPr marL="1802680" indent="-457016" defTabSz="812392">
              <a:buFont typeface="Courier New" panose="02070309020205020404" pitchFamily="49" charset="0"/>
              <a:buChar char="o"/>
              <a:defRPr/>
            </a:pPr>
            <a:endParaRPr lang="cs-CZ" sz="3000" b="0" dirty="0"/>
          </a:p>
        </p:txBody>
      </p:sp>
    </p:spTree>
    <p:extLst>
      <p:ext uri="{BB962C8B-B14F-4D97-AF65-F5344CB8AC3E}">
        <p14:creationId xmlns:p14="http://schemas.microsoft.com/office/powerpoint/2010/main" val="3478243409"/>
      </p:ext>
    </p:extLst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dnadpis 1"/>
          <p:cNvSpPr>
            <a:spLocks noGrp="1"/>
          </p:cNvSpPr>
          <p:nvPr>
            <p:ph type="subTitle" idx="1"/>
          </p:nvPr>
        </p:nvSpPr>
        <p:spPr bwMode="auto">
          <a:xfrm>
            <a:off x="423938" y="693812"/>
            <a:ext cx="15409712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857250" indent="-857250">
              <a:buClr>
                <a:srgbClr val="40B4E5"/>
              </a:buClr>
              <a:buFont typeface="+mj-lt"/>
              <a:buAutoNum type="romanUcPeriod"/>
            </a:pPr>
            <a:r>
              <a:rPr lang="cs-CZ" altLang="cs-CZ" sz="4400" dirty="0">
                <a:solidFill>
                  <a:srgbClr val="00B0F0"/>
                </a:solidFill>
              </a:rPr>
              <a:t>ROLE ÚOHS V OBLASTI VEŘEJNÉHO ZADÁVÁNÍ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703884" y="1557909"/>
            <a:ext cx="14631987" cy="9721080"/>
          </a:xfrm>
        </p:spPr>
        <p:txBody>
          <a:bodyPr>
            <a:normAutofit/>
          </a:bodyPr>
          <a:lstStyle/>
          <a:p>
            <a:pPr marL="1222087" lvl="1" indent="0" algn="just" defTabSz="1444256">
              <a:spcBef>
                <a:spcPts val="1800"/>
              </a:spcBef>
              <a:buClr>
                <a:srgbClr val="40B4E5"/>
              </a:buClr>
              <a:buNone/>
              <a:defRPr/>
            </a:pPr>
            <a:endParaRPr lang="cs-CZ" sz="3200" dirty="0">
              <a:cs typeface="Calibri" panose="020F0502020204030204" pitchFamily="34" charset="0"/>
            </a:endParaRPr>
          </a:p>
          <a:p>
            <a:pPr marL="360256" lvl="1" indent="-360256">
              <a:buClr>
                <a:srgbClr val="40B4E5"/>
              </a:buClr>
              <a:buFont typeface="Wingdings" panose="05000000000000000000" pitchFamily="2" charset="2"/>
              <a:buChar char="§"/>
              <a:defRPr/>
            </a:pPr>
            <a:r>
              <a:rPr lang="cs-CZ" sz="3500" dirty="0">
                <a:solidFill>
                  <a:srgbClr val="00B0F0"/>
                </a:solidFill>
                <a:cs typeface="Calibri" panose="020F0502020204030204" pitchFamily="34" charset="0"/>
              </a:rPr>
              <a:t>Metodická činnost </a:t>
            </a:r>
            <a:r>
              <a:rPr lang="cs-CZ" sz="3500" dirty="0">
                <a:cs typeface="Calibri" panose="020F0502020204030204" pitchFamily="34" charset="0"/>
              </a:rPr>
              <a:t>ÚOHS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metodické dny ÚOHS (realizováno již 10 metodických dnů)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vydávání stanovisek/doporučení/metodik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aktivní účast představitelů ÚOHS na seminářích</a:t>
            </a:r>
            <a:r>
              <a:rPr lang="cs-CZ" sz="3000" dirty="0">
                <a:solidFill>
                  <a:prstClr val="black"/>
                </a:solidFill>
              </a:rPr>
              <a:t>, konferencích a diskusích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>
                <a:solidFill>
                  <a:prstClr val="black"/>
                </a:solidFill>
              </a:rPr>
              <a:t>vydávání sborníků rozhodnutí atd.</a:t>
            </a:r>
          </a:p>
          <a:p>
            <a:pPr marL="2275974" lvl="2" indent="-342900" algn="just" defTabSz="1444256">
              <a:spcBef>
                <a:spcPts val="1800"/>
              </a:spcBef>
              <a:buClr>
                <a:srgbClr val="40B4E5"/>
              </a:buClr>
              <a:buFont typeface="Wingdings" panose="05000000000000000000" pitchFamily="2" charset="2"/>
              <a:buChar char="q"/>
              <a:defRPr/>
            </a:pPr>
            <a:r>
              <a:rPr lang="cs-CZ" sz="2800" b="1" dirty="0">
                <a:solidFill>
                  <a:srgbClr val="40B4E5"/>
                </a:solidFill>
              </a:rPr>
              <a:t> v oblasti zdravotnictví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>
                <a:solidFill>
                  <a:srgbClr val="00B0F0"/>
                </a:solidFill>
              </a:rPr>
              <a:t>Sborník rozhodnutí </a:t>
            </a:r>
            <a:r>
              <a:rPr lang="cs-CZ" sz="3000" dirty="0"/>
              <a:t>týkající se VZ </a:t>
            </a:r>
            <a:r>
              <a:rPr lang="cs-CZ" sz="3000" dirty="0">
                <a:solidFill>
                  <a:srgbClr val="00B0F0"/>
                </a:solidFill>
              </a:rPr>
              <a:t>v oblasti zdravotnictví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>
                <a:solidFill>
                  <a:srgbClr val="00B0F0"/>
                </a:solidFill>
              </a:rPr>
              <a:t>Metodické doporučení ÚOHS pro nákup léčivých přípravků v režimu ZZVZ </a:t>
            </a:r>
            <a:r>
              <a:rPr lang="cs-CZ" sz="3000" dirty="0"/>
              <a:t>(závěry byly prezentovány na konferenci v loňském roce) </a:t>
            </a:r>
            <a:r>
              <a:rPr lang="cs-CZ" sz="3000" dirty="0">
                <a:solidFill>
                  <a:prstClr val="black"/>
                </a:solidFill>
              </a:rPr>
              <a:t>→</a:t>
            </a:r>
            <a:r>
              <a:rPr lang="cs-CZ" sz="3000" dirty="0"/>
              <a:t> impulz pro další iniciativy, pracovní skupiny mimo ÚOHS 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jelikož ÚOHS nepůsobí pouze v oblasti veřejného zadávání, ale i v oblasti hospodářské soutěže, provedl </a:t>
            </a:r>
            <a:r>
              <a:rPr lang="cs-CZ" sz="3000" dirty="0">
                <a:solidFill>
                  <a:srgbClr val="40B4E5"/>
                </a:solidFill>
              </a:rPr>
              <a:t>sektorové šetření v oblasti distribuce léčiv</a:t>
            </a: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endParaRPr lang="cs-CZ" sz="3000" dirty="0">
              <a:solidFill>
                <a:srgbClr val="40B4E5"/>
              </a:solidFill>
            </a:endParaRPr>
          </a:p>
          <a:p>
            <a:pPr marL="1907887" lvl="1" indent="-685800" algn="just" defTabSz="1444256">
              <a:spcBef>
                <a:spcPts val="1800"/>
              </a:spcBef>
              <a:buClr>
                <a:srgbClr val="40B4E5"/>
              </a:buClr>
              <a:buFont typeface="Arial" panose="020B0604020202020204" pitchFamily="34" charset="0"/>
              <a:buChar char="•"/>
              <a:defRPr/>
            </a:pPr>
            <a:endParaRPr lang="cs-CZ" sz="3500" dirty="0">
              <a:solidFill>
                <a:prstClr val="black"/>
              </a:solidFill>
            </a:endParaRPr>
          </a:p>
          <a:p>
            <a:pPr algn="just" fontAlgn="base">
              <a:spcBef>
                <a:spcPts val="1200"/>
              </a:spcBef>
              <a:spcAft>
                <a:spcPts val="1200"/>
              </a:spcAft>
            </a:pPr>
            <a:endParaRPr lang="cs-CZ" sz="2800" b="0" dirty="0">
              <a:cs typeface="Calibri" panose="020F0502020204030204" pitchFamily="34" charset="0"/>
            </a:endParaRPr>
          </a:p>
          <a:p>
            <a:pPr marL="2392293" indent="0" defTabSz="1444256">
              <a:spcBef>
                <a:spcPts val="2400"/>
              </a:spcBef>
              <a:buNone/>
              <a:defRPr/>
            </a:pPr>
            <a:endParaRPr lang="cs-CZ" sz="3200" b="0" dirty="0">
              <a:solidFill>
                <a:prstClr val="black"/>
              </a:solidFill>
            </a:endParaRPr>
          </a:p>
          <a:p>
            <a:pPr marL="3204766" indent="-812473" defTabSz="1444256">
              <a:spcBef>
                <a:spcPts val="2400"/>
              </a:spcBef>
              <a:buFont typeface="Courier New" panose="02070309020205020404" pitchFamily="49" charset="0"/>
              <a:buChar char="o"/>
              <a:defRPr/>
            </a:pPr>
            <a:endParaRPr lang="cs-CZ" sz="3200" b="0" dirty="0">
              <a:solidFill>
                <a:prstClr val="black"/>
              </a:solidFill>
            </a:endParaRPr>
          </a:p>
          <a:p>
            <a:pPr marL="3204766" indent="-812473" defTabSz="1444256">
              <a:spcBef>
                <a:spcPts val="3200"/>
              </a:spcBef>
              <a:buFont typeface="Courier New" panose="02070309020205020404" pitchFamily="49" charset="0"/>
              <a:buChar char="o"/>
              <a:defRPr/>
            </a:pPr>
            <a:endParaRPr lang="cs-CZ" sz="3200" dirty="0">
              <a:solidFill>
                <a:prstClr val="black"/>
              </a:solidFill>
            </a:endParaRPr>
          </a:p>
          <a:p>
            <a:pPr marL="1802680" indent="-457016" defTabSz="812392">
              <a:buFont typeface="Courier New" panose="02070309020205020404" pitchFamily="49" charset="0"/>
              <a:buChar char="o"/>
              <a:defRPr/>
            </a:pPr>
            <a:endParaRPr lang="cs-CZ" sz="3000" b="0" dirty="0"/>
          </a:p>
        </p:txBody>
      </p:sp>
    </p:spTree>
    <p:extLst>
      <p:ext uri="{BB962C8B-B14F-4D97-AF65-F5344CB8AC3E}">
        <p14:creationId xmlns:p14="http://schemas.microsoft.com/office/powerpoint/2010/main" val="2998775259"/>
      </p:ext>
    </p:extLst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7AFE9F65-E976-4290-9D1E-6028C10BF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922" y="477788"/>
            <a:ext cx="15553728" cy="1293168"/>
          </a:xfrm>
        </p:spPr>
        <p:txBody>
          <a:bodyPr/>
          <a:lstStyle/>
          <a:p>
            <a:r>
              <a:rPr lang="cs-CZ" sz="4400" dirty="0">
                <a:solidFill>
                  <a:srgbClr val="00B0F0"/>
                </a:solidFill>
              </a:rPr>
              <a:t>II. SEKTOROVÉ ŠETŘENÍ V OBLASTI DISTRIBUCE LÉČIV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342D1-41F6-4E82-8475-09F9C730C29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91368" y="1770956"/>
            <a:ext cx="14538226" cy="8901141"/>
          </a:xfrm>
        </p:spPr>
        <p:txBody>
          <a:bodyPr/>
          <a:lstStyle/>
          <a:p>
            <a:pPr fontAlgn="base"/>
            <a:r>
              <a:rPr lang="cs-CZ" sz="2400" dirty="0">
                <a:solidFill>
                  <a:srgbClr val="00B0F0"/>
                </a:solidFill>
              </a:rPr>
              <a:t>Důvod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narůstající počet podnětů – </a:t>
            </a:r>
            <a:r>
              <a:rPr lang="cs-CZ" sz="2400" u="sng" dirty="0"/>
              <a:t>ZDP</a:t>
            </a:r>
            <a:r>
              <a:rPr lang="cs-CZ" sz="2400" dirty="0"/>
              <a:t> (odmítnutí dodávat), </a:t>
            </a:r>
            <a:r>
              <a:rPr lang="cs-CZ" sz="2400" u="sng" dirty="0"/>
              <a:t>zakázané horizontální </a:t>
            </a:r>
            <a:r>
              <a:rPr lang="cs-CZ" sz="2400" dirty="0"/>
              <a:t>(výměna citlivých obchodních informací, zakázané rozhodnutí sdružení soutěžitelů – bojkot, sladění postupu) a </a:t>
            </a:r>
            <a:r>
              <a:rPr lang="cs-CZ" sz="2400" u="sng" dirty="0"/>
              <a:t>vertikální dohody </a:t>
            </a:r>
            <a:r>
              <a:rPr lang="cs-CZ" sz="2400" dirty="0"/>
              <a:t>(výběrová řízení a distribuční smlouvy)</a:t>
            </a:r>
          </a:p>
          <a:p>
            <a:pPr fontAlgn="base"/>
            <a:r>
              <a:rPr lang="cs-CZ" sz="2400" dirty="0">
                <a:solidFill>
                  <a:srgbClr val="00B0F0"/>
                </a:solidFill>
              </a:rPr>
              <a:t>Předmět šetření</a:t>
            </a:r>
          </a:p>
          <a:p>
            <a:pPr lvl="1" fontAlgn="base">
              <a:buClr>
                <a:srgbClr val="40B4E5"/>
              </a:buClr>
            </a:pPr>
            <a:r>
              <a:rPr lang="cs-CZ" sz="2400" u="sng" dirty="0"/>
              <a:t>trhy VO a MO distribuce humánních léčiv hrazených z veřejného ZP a vydávaných na lékařský předpis</a:t>
            </a:r>
            <a:r>
              <a:rPr lang="cs-CZ" sz="2400" dirty="0"/>
              <a:t> na území </a:t>
            </a:r>
            <a:r>
              <a:rPr lang="cs-CZ" sz="2400" u="sng" dirty="0"/>
              <a:t>ČR </a:t>
            </a:r>
            <a:r>
              <a:rPr lang="cs-CZ" sz="2400" dirty="0"/>
              <a:t>ve sledovaném období </a:t>
            </a:r>
            <a:r>
              <a:rPr lang="cs-CZ" sz="2400" u="sng" dirty="0"/>
              <a:t>2018 – 2020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porovnání distribučních modelů:</a:t>
            </a:r>
          </a:p>
          <a:p>
            <a:pPr lvl="1" fontAlgn="base">
              <a:buClr>
                <a:srgbClr val="40B4E5"/>
              </a:buClr>
              <a:buFont typeface="Wingdings" panose="05000000000000000000" pitchFamily="2" charset="2"/>
              <a:buChar char="Ø"/>
            </a:pPr>
            <a:r>
              <a:rPr lang="cs-CZ" sz="2000" u="sng" dirty="0"/>
              <a:t>tradiční distribuční model</a:t>
            </a:r>
            <a:r>
              <a:rPr lang="cs-CZ" sz="2000" dirty="0"/>
              <a:t> (MAH/jeho zástupce → VO → MO) </a:t>
            </a:r>
          </a:p>
          <a:p>
            <a:pPr lvl="1" fontAlgn="base">
              <a:buClr>
                <a:srgbClr val="40B4E5"/>
              </a:buClr>
              <a:buFont typeface="Wingdings" panose="05000000000000000000" pitchFamily="2" charset="2"/>
              <a:buChar char="Ø"/>
            </a:pPr>
            <a:r>
              <a:rPr lang="cs-CZ" sz="2000" u="sng" dirty="0"/>
              <a:t>modely přímé distribuce, tj. DTP/DTH</a:t>
            </a:r>
            <a:r>
              <a:rPr lang="cs-CZ" sz="2000" dirty="0"/>
              <a:t> (MAH/jeho zástupce + logistický partner → MO)  </a:t>
            </a:r>
          </a:p>
          <a:p>
            <a:pPr fontAlgn="base"/>
            <a:r>
              <a:rPr lang="cs-CZ" sz="2400" dirty="0">
                <a:solidFill>
                  <a:srgbClr val="00B0F0"/>
                </a:solidFill>
              </a:rPr>
              <a:t>Cíl a délka šetření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zjistit </a:t>
            </a:r>
            <a:r>
              <a:rPr lang="cs-CZ" sz="2400" u="sng" dirty="0"/>
              <a:t>stav HS na šetřených trzích </a:t>
            </a:r>
            <a:r>
              <a:rPr lang="cs-CZ" sz="2400" dirty="0"/>
              <a:t>a ověřit </a:t>
            </a:r>
            <a:r>
              <a:rPr lang="cs-CZ" sz="2400" u="sng" dirty="0"/>
              <a:t>možný negativní vliv přímých distribučních modelů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identifkovat případné dysfunkce trhu a zformulovat </a:t>
            </a:r>
            <a:r>
              <a:rPr lang="cs-CZ" sz="2400" u="sng" dirty="0"/>
              <a:t>doporučení pro řešení soutěžních problémů a pro posílení soutěže</a:t>
            </a:r>
          </a:p>
          <a:p>
            <a:pPr lvl="1" fontAlgn="base">
              <a:buClr>
                <a:srgbClr val="40B4E5"/>
              </a:buClr>
            </a:pPr>
            <a:r>
              <a:rPr lang="cs-CZ" sz="2400" b="0" dirty="0"/>
              <a:t>21 měsíců (5/2021 – 2/2023), závěrečná zpráva </a:t>
            </a:r>
            <a:r>
              <a:rPr lang="cs-CZ" sz="2400" dirty="0">
                <a:solidFill>
                  <a:prstClr val="black"/>
                </a:solidFill>
              </a:rPr>
              <a:t>zveřejněna na internetových stránkách ÚOHS</a:t>
            </a:r>
          </a:p>
          <a:p>
            <a:pPr marL="360363" lvl="1" indent="-360363" fontAlgn="base">
              <a:buClr>
                <a:srgbClr val="40B4E5"/>
              </a:buCl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00B0F0"/>
                </a:solidFill>
              </a:rPr>
              <a:t>Závěry šetření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Systémy přímé distribuce přispívají k lepší dostupnosti a efektivnější alokaci některých léčiv (např. </a:t>
            </a:r>
            <a:r>
              <a:rPr lang="cs-CZ" sz="2400" dirty="0" err="1"/>
              <a:t>centrových</a:t>
            </a:r>
            <a:r>
              <a:rPr lang="cs-CZ" sz="2400" dirty="0"/>
              <a:t>), jejich účelnějšímu využití, úsporám veřejných prostředků i ke snížení doplatků pacientů. Rovněž je sníženo riziko jejich </a:t>
            </a:r>
            <a:r>
              <a:rPr lang="cs-CZ" sz="2400" dirty="0" err="1"/>
              <a:t>expirace</a:t>
            </a:r>
            <a:r>
              <a:rPr lang="cs-CZ" sz="2400" dirty="0"/>
              <a:t> a reexportu. </a:t>
            </a:r>
          </a:p>
          <a:p>
            <a:pPr lvl="1" fontAlgn="base">
              <a:buClr>
                <a:srgbClr val="40B4E5"/>
              </a:buClr>
            </a:pPr>
            <a:r>
              <a:rPr lang="cs-CZ" sz="2400" u="sng" dirty="0"/>
              <a:t>Modely přímé distribuce nemají a priori negativní dopad na HS.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Veřejný zájem na zajištění dodávek léčiv pro české pacienty převažuje nad případnými negativními důsledky přímých distribučních modelů na soutěžní prostředí na trhu.</a:t>
            </a:r>
          </a:p>
          <a:p>
            <a:pPr marL="0" lvl="1" indent="0" fontAlgn="base">
              <a:buClr>
                <a:srgbClr val="40B4E5"/>
              </a:buClr>
              <a:buNone/>
            </a:pPr>
            <a:endParaRPr lang="cs-CZ" sz="3200" dirty="0"/>
          </a:p>
          <a:p>
            <a:pPr marL="0" lvl="1" indent="0" fontAlgn="base">
              <a:buClr>
                <a:srgbClr val="40B4E5"/>
              </a:buClr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4372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5FD6B59D-8C24-450D-B6FC-0BB4FAB3A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1" y="117749"/>
            <a:ext cx="14631829" cy="1656183"/>
          </a:xfrm>
        </p:spPr>
        <p:txBody>
          <a:bodyPr/>
          <a:lstStyle/>
          <a:p>
            <a:pPr lvl="0"/>
            <a:r>
              <a:rPr lang="cs-CZ" sz="4000" dirty="0">
                <a:solidFill>
                  <a:srgbClr val="00B0F0"/>
                </a:solidFill>
              </a:rPr>
              <a:t>II. SEKTOROVÉ ŠETŘENÍ V OBLASTI DISTRIBUCE LÉČIV </a:t>
            </a:r>
          </a:p>
          <a:p>
            <a:pPr lvl="0"/>
            <a:r>
              <a:rPr lang="cs-CZ" sz="4000" dirty="0"/>
              <a:t>Doporučení pro regulátory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D45800-7E6B-44B8-87C3-9B68D7E3DB7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1917948"/>
            <a:ext cx="14631830" cy="921702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1)	sledování distribučních modelů ze strany SÚKL s cílem zvýšení transparentnosti trhu zejména 	pro regulační a kontrolní orgány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doplnění hlášení o dodávkách léčiv o distribuční model (relevantní data pro monitoring)</a:t>
            </a:r>
            <a:endParaRPr lang="cs-CZ" sz="2400" b="0" dirty="0"/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2)	vyšší míra spolupráce regulačních a kontrolních orgánů s ÚOHS při odhalování 	protisoutěžních praktik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dosažení zdravého konkurenčního prostředí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3)	pečlivější přezkum současné regulace a obezřetné přijímání nových regulací, konzultace s 	ÚOHS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potenciální ovlivnění HS v rámci ČR i EU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omezení pouze v nezbytné míře, proporcionálně a po nezbytně nutnou dobu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4)	předepisování/poptávání léčivé/účinné látky místo konkrétního léčiva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metodika SVZ ÚOHS (6.4.2022), </a:t>
            </a:r>
            <a:r>
              <a:rPr lang="cs-CZ" sz="2400" b="1" i="1" dirty="0">
                <a:solidFill>
                  <a:srgbClr val="00002C"/>
                </a:solidFill>
              </a:rPr>
              <a:t>po vydání závěrečné zprávy: metodika MZ (15.3.2023) a sborník vybraných rozhodnutí SVZ ÚOHS (17.5.2023)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zintenzivnění soutěže mezi MAH, distributory i lékárnami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podpora vstupu </a:t>
            </a:r>
            <a:r>
              <a:rPr lang="cs-CZ" sz="2400" dirty="0" err="1"/>
              <a:t>generik</a:t>
            </a:r>
            <a:r>
              <a:rPr lang="cs-CZ" sz="2400" dirty="0"/>
              <a:t> a </a:t>
            </a:r>
            <a:r>
              <a:rPr lang="cs-CZ" sz="2400" dirty="0" err="1"/>
              <a:t>biosimilarů</a:t>
            </a:r>
            <a:r>
              <a:rPr lang="cs-CZ" sz="2400" dirty="0"/>
              <a:t> na český trh, stanovisko EMA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realizace výběrových řízení na velkoobjemové nákupy léčiv ze strany ZP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5)	podpora online prodejů hrazených léčiv a léčiv na předpis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nyní možná pouze on-line rezervace (snížení spotřebitelského pohodlí, resp. blahobytu)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bariéra vstupu na MO trh léčiv spočívající v povinnosti provozovat kamennou lékárnu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možnost zvýšit konkurenci a zlepšit dostupnost lékárenských služeb (i v odlehlejších oblastech)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pouze léčiva, u nichž to umožnuje jejich charakter a nároky na skladování a přepravu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58289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5FD6B59D-8C24-450D-B6FC-0BB4FAB3A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1" y="189757"/>
            <a:ext cx="14631829" cy="1296143"/>
          </a:xfrm>
        </p:spPr>
        <p:txBody>
          <a:bodyPr/>
          <a:lstStyle/>
          <a:p>
            <a:r>
              <a:rPr lang="cs-CZ" sz="4000" dirty="0">
                <a:solidFill>
                  <a:srgbClr val="00B0F0"/>
                </a:solidFill>
              </a:rPr>
              <a:t>II. SEKTOROVÉ ŠETŘENÍ V OBLASTI DISTRIBUCE LÉČIV </a:t>
            </a:r>
          </a:p>
          <a:p>
            <a:pPr lvl="0"/>
            <a:r>
              <a:rPr lang="cs-CZ" sz="4000" dirty="0"/>
              <a:t>Doporučení pro regulátory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D45800-7E6B-44B8-87C3-9B68D7E3DB7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1917948"/>
            <a:ext cx="14631830" cy="921702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6)	vyšší míra zohlednění reálných nákladů při stanovení ceny léčiv a úhrad z 	veřejného ZP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aktuální způsob na základě referenčního systému cen nemusí zcela reflektovat reálné (zvýšené) náklady (snížení motivace MAH dodávat zejména starší a levnější léčiva)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možné excesivní či naopak podhodnocené ceny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7)	pobídky k výrobě dalších léčiv v ČR za účelem zvýšení konkurence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podpora investic zejména do výroby </a:t>
            </a:r>
            <a:r>
              <a:rPr lang="cs-CZ" sz="2400" dirty="0" err="1"/>
              <a:t>generik</a:t>
            </a:r>
            <a:r>
              <a:rPr lang="cs-CZ" sz="2400" dirty="0"/>
              <a:t> a </a:t>
            </a:r>
            <a:r>
              <a:rPr lang="cs-CZ" sz="2400" dirty="0" err="1"/>
              <a:t>biosimilarů</a:t>
            </a:r>
            <a:endParaRPr lang="cs-CZ" sz="2400" dirty="0"/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důraz na důkladnou analýzu zvažovaných fúzí a akvizic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8)	společná strategie v boji s nedostupností léčiv na úrovni EU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nedostupnost léčiv a závislost na dodávkách z Číny, Indie, USA atd.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paralelní obchod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harmonizace regulace, soběstačnost a optimální alokace léčiv na celoevropské úrovni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9)	</a:t>
            </a:r>
            <a:r>
              <a:rPr lang="cs-CZ" sz="2800" dirty="0" err="1">
                <a:solidFill>
                  <a:srgbClr val="00B0F0"/>
                </a:solidFill>
              </a:rPr>
              <a:t>zastropování</a:t>
            </a:r>
            <a:r>
              <a:rPr lang="cs-CZ" sz="2800" dirty="0">
                <a:solidFill>
                  <a:srgbClr val="00B0F0"/>
                </a:solidFill>
              </a:rPr>
              <a:t> obchodní přirážky u hrazených léčiv </a:t>
            </a:r>
            <a:r>
              <a:rPr lang="cs-CZ" sz="2800" b="0" dirty="0">
                <a:solidFill>
                  <a:srgbClr val="00B0F0"/>
                </a:solidFill>
              </a:rPr>
              <a:t>(ev. léčiv v DTP/DTH) </a:t>
            </a:r>
            <a:r>
              <a:rPr lang="cs-CZ" sz="2800" dirty="0">
                <a:solidFill>
                  <a:srgbClr val="00B0F0"/>
                </a:solidFill>
              </a:rPr>
              <a:t>pro 	jednotlivé články distribučního řetězce 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u modelů přímé distribuce může být soutěžní prostředí omezeno v důsledku výběru jediného logistického partnera ze strany MAH/jeho zástupce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ceny pro VO a MO jsou běžnou praxí v EU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10) zavedení </a:t>
            </a:r>
            <a:r>
              <a:rPr lang="cs-CZ" sz="2800" dirty="0" err="1">
                <a:solidFill>
                  <a:srgbClr val="00B0F0"/>
                </a:solidFill>
              </a:rPr>
              <a:t>emergentního</a:t>
            </a:r>
            <a:r>
              <a:rPr lang="cs-CZ" sz="2800" dirty="0">
                <a:solidFill>
                  <a:srgbClr val="00B0F0"/>
                </a:solidFill>
              </a:rPr>
              <a:t> systému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zvýšení konkurenceschopnosti zejména menších lékáren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nutnost vyloučení např. tzv. </a:t>
            </a:r>
            <a:r>
              <a:rPr lang="cs-CZ" sz="2400" dirty="0" err="1"/>
              <a:t>centrových</a:t>
            </a:r>
            <a:r>
              <a:rPr lang="cs-CZ" sz="2400" dirty="0"/>
              <a:t> léčiv, potenciální negativní efekt na jejich dostupnost a cenu (nakupovány v rámci VZ)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5237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5FD6B59D-8C24-450D-B6FC-0BB4FAB3A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1" y="477789"/>
            <a:ext cx="14631829" cy="1368151"/>
          </a:xfrm>
        </p:spPr>
        <p:txBody>
          <a:bodyPr/>
          <a:lstStyle/>
          <a:p>
            <a:r>
              <a:rPr lang="cs-CZ" sz="4000" dirty="0">
                <a:solidFill>
                  <a:srgbClr val="00B0F0"/>
                </a:solidFill>
              </a:rPr>
              <a:t>II. SEKTOROVÉ ŠETŘENÍ V OBLASTI DISTRIBUCE LÉČIV </a:t>
            </a:r>
          </a:p>
          <a:p>
            <a:pPr lvl="0"/>
            <a:r>
              <a:rPr lang="cs-CZ" sz="4000" dirty="0"/>
              <a:t>Doporučení pro MAH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D45800-7E6B-44B8-87C3-9B68D7E3DB7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1845940"/>
            <a:ext cx="14631830" cy="904218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11) zajištění souladu smluv a obchodních podmínek s novým nařízením 2022/720 a 	pokyny 2022/C 248/01, které stanoví zásady pro hodnocení vertikálních dohod a 	jednání ve vzájemné shodě podle článku 101 SFEU a nařízení 2022/720</a:t>
            </a:r>
            <a:endParaRPr lang="cs-CZ" sz="2400" dirty="0">
              <a:solidFill>
                <a:srgbClr val="00B0F0"/>
              </a:solidFill>
            </a:endParaRP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restriktivní výklad podmínek pro kategorizování dohody jakožto dohody o obchodním zastoupení (u DTP a DTH) </a:t>
            </a:r>
          </a:p>
          <a:p>
            <a:pPr marL="0" lv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12) apelace na častější výběrová řízení u DTP/DTH systémů v ČR a stanovení dalších 	s tím souvisejících podmínek</a:t>
            </a:r>
          </a:p>
          <a:p>
            <a:pPr lvl="1" fontAlgn="base">
              <a:buClr>
                <a:srgbClr val="40B4E5"/>
              </a:buClr>
            </a:pPr>
            <a:r>
              <a:rPr lang="cs-CZ" sz="2400" dirty="0"/>
              <a:t>transparentní výběrová řízení, objektivní kritéria, dočasnost opatření a jejich řádné odůvodnění</a:t>
            </a:r>
          </a:p>
          <a:p>
            <a:pPr lvl="1" fontAlgn="base">
              <a:buClr>
                <a:srgbClr val="40B4E5"/>
              </a:buClr>
            </a:pPr>
            <a:endParaRPr lang="cs-CZ" sz="2400" dirty="0"/>
          </a:p>
          <a:p>
            <a:pPr lvl="1" fontAlgn="base">
              <a:buClr>
                <a:srgbClr val="40B4E5"/>
              </a:buClr>
            </a:pPr>
            <a:endParaRPr lang="cs-CZ" sz="2400" dirty="0"/>
          </a:p>
          <a:p>
            <a:pPr marL="0" indent="0" fontAlgn="base">
              <a:buClr>
                <a:srgbClr val="40B4E5"/>
              </a:buClr>
              <a:buNone/>
            </a:pPr>
            <a:r>
              <a:rPr lang="cs-CZ" sz="4000" dirty="0">
                <a:solidFill>
                  <a:srgbClr val="004D7E"/>
                </a:solidFill>
              </a:rPr>
              <a:t>Doporučení pro spotřebitele</a:t>
            </a:r>
          </a:p>
          <a:p>
            <a:pPr marL="0" indent="0" algn="ctr" fontAlgn="base">
              <a:buClr>
                <a:srgbClr val="40B4E5"/>
              </a:buClr>
              <a:buNone/>
            </a:pPr>
            <a:endParaRPr lang="cs-CZ" sz="900" dirty="0">
              <a:solidFill>
                <a:srgbClr val="004D7E"/>
              </a:solidFill>
            </a:endParaRPr>
          </a:p>
          <a:p>
            <a:r>
              <a:rPr lang="cs-CZ" sz="2800" b="0" dirty="0"/>
              <a:t>využívat cenově výhodnější varianty zaměnitelných léčiv (</a:t>
            </a:r>
            <a:r>
              <a:rPr lang="cs-CZ" sz="2800" b="0" dirty="0" err="1"/>
              <a:t>generika</a:t>
            </a:r>
            <a:r>
              <a:rPr lang="cs-CZ" sz="2800" b="0" dirty="0"/>
              <a:t>, </a:t>
            </a:r>
            <a:r>
              <a:rPr lang="cs-CZ" sz="2800" b="0" dirty="0" err="1"/>
              <a:t>biosimilary</a:t>
            </a:r>
            <a:r>
              <a:rPr lang="cs-CZ" sz="2800" b="0" dirty="0"/>
              <a:t>)</a:t>
            </a:r>
          </a:p>
          <a:p>
            <a:pPr lvl="0"/>
            <a:r>
              <a:rPr lang="cs-CZ" sz="2800" b="0" dirty="0"/>
              <a:t>ověřit výši doplatku ve více lékárnách a zvolit nejvýhodnější variantu</a:t>
            </a:r>
          </a:p>
          <a:p>
            <a:r>
              <a:rPr lang="cs-CZ" sz="2800" b="0" dirty="0"/>
              <a:t>sledovat roční ochranné limity dle věku pojištěnce a vyplacení přeplatků</a:t>
            </a:r>
          </a:p>
          <a:p>
            <a:pPr lvl="0"/>
            <a:r>
              <a:rPr lang="cs-CZ" sz="2800" b="0" dirty="0"/>
              <a:t>nevytvářet nadbytečné zásoby léčiv</a:t>
            </a:r>
          </a:p>
          <a:p>
            <a:pPr lvl="1" fontAlgn="base">
              <a:buClr>
                <a:srgbClr val="40B4E5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164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958" y="2133972"/>
            <a:ext cx="15049672" cy="4032448"/>
          </a:xfrm>
        </p:spPr>
        <p:txBody>
          <a:bodyPr/>
          <a:lstStyle/>
          <a:p>
            <a:endParaRPr lang="cs-CZ" b="0" dirty="0"/>
          </a:p>
          <a:p>
            <a:pPr algn="l"/>
            <a:r>
              <a:rPr lang="cs-CZ" dirty="0" err="1"/>
              <a:t>iii</a:t>
            </a:r>
            <a:r>
              <a:rPr lang="cs-CZ" dirty="0"/>
              <a:t>. VYBRANÉ PŘÍPADY Z rozhodovací praxe ÚOHS</a:t>
            </a:r>
          </a:p>
          <a:p>
            <a:pPr algn="l"/>
            <a:r>
              <a:rPr lang="cs-CZ" dirty="0"/>
              <a:t>v oblasti veřejných zakázek ve zdravotnictví</a:t>
            </a:r>
          </a:p>
          <a:p>
            <a:endParaRPr lang="cs-CZ" sz="16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2090" y="5563061"/>
            <a:ext cx="12961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400" b="1" dirty="0">
              <a:solidFill>
                <a:schemeClr val="tx2"/>
              </a:solidFill>
            </a:endParaRPr>
          </a:p>
          <a:p>
            <a:pPr algn="ctr"/>
            <a:endParaRPr lang="cs-CZ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3630</TotalTime>
  <Words>2181</Words>
  <Application>Microsoft Office PowerPoint</Application>
  <PresentationFormat>Vlastní</PresentationFormat>
  <Paragraphs>156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Office Theme</vt:lpstr>
      <vt:lpstr>Veřejné zakázky ve zdravotnictví z pohledu ÚOHS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</dc:creator>
  <cp:lastModifiedBy>Dlouhá Markéta</cp:lastModifiedBy>
  <cp:revision>193</cp:revision>
  <dcterms:created xsi:type="dcterms:W3CDTF">2017-06-29T14:32:04Z</dcterms:created>
  <dcterms:modified xsi:type="dcterms:W3CDTF">2023-09-11T08:38:34Z</dcterms:modified>
</cp:coreProperties>
</file>